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60" r:id="rId4"/>
    <p:sldId id="264" r:id="rId5"/>
    <p:sldId id="269" r:id="rId6"/>
    <p:sldId id="265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70">
          <p15:clr>
            <a:srgbClr val="A4A3A4"/>
          </p15:clr>
        </p15:guide>
        <p15:guide id="2" orient="horz" pos="454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7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5552"/>
  </p:normalViewPr>
  <p:slideViewPr>
    <p:cSldViewPr snapToGrid="0">
      <p:cViewPr varScale="1">
        <p:scale>
          <a:sx n="165" d="100"/>
          <a:sy n="165" d="100"/>
        </p:scale>
        <p:origin x="704" y="184"/>
      </p:cViewPr>
      <p:guideLst>
        <p:guide pos="170"/>
        <p:guide orient="horz" pos="454"/>
        <p:guide pos="2880"/>
        <p:guide orient="horz" pos="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435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12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1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9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54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67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00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TITLE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375" y="80551"/>
            <a:ext cx="93037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1313850" y="2023288"/>
            <a:ext cx="65163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H" sz="36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Commission Monnaie Léman</a:t>
            </a:r>
            <a:endParaRPr sz="3600" b="1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2086350" y="2767725"/>
            <a:ext cx="4971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H" sz="24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http://monnaie-</a:t>
            </a:r>
            <a:r>
              <a:rPr lang="fr-CH" sz="2400" b="0" i="0" u="none" strike="noStrike" cap="none" dirty="0" err="1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leman.org</a:t>
            </a:r>
            <a:endParaRPr sz="2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" name="image1.png" descr="logo_texte_pantoneC_Leman.png"/>
          <p:cNvPicPr>
            <a:picLocks noChangeAspect="1"/>
          </p:cNvPicPr>
          <p:nvPr/>
        </p:nvPicPr>
        <p:blipFill rotWithShape="1">
          <a:blip r:embed="rId3"/>
          <a:srcRect r="64748"/>
          <a:stretch/>
        </p:blipFill>
        <p:spPr>
          <a:xfrm>
            <a:off x="3904034" y="3571231"/>
            <a:ext cx="1335932" cy="1347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686075" y="1310230"/>
            <a:ext cx="3957600" cy="3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 Léman, c’est quoi et </a:t>
            </a:r>
            <a:r>
              <a:rPr lang="fr-CH" sz="1600" dirty="0">
                <a:latin typeface="Roboto"/>
                <a:ea typeface="Roboto"/>
                <a:cs typeface="Roboto"/>
                <a:sym typeface="Roboto"/>
              </a:rPr>
              <a:t>ca sert à quoi ? </a:t>
            </a:r>
            <a:r>
              <a:rPr lang="fr-CH" sz="1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 rôle de la Commission </a:t>
            </a: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Bénéfices </a:t>
            </a: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127700" y="1310230"/>
            <a:ext cx="355200" cy="3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lang="fr-CH" sz="18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r">
              <a:lnSpc>
                <a:spcPct val="200000"/>
              </a:lnSpc>
              <a:buSzPts val="1800"/>
            </a:pPr>
            <a:endParaRPr sz="18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/>
        </p:nvSpPr>
        <p:spPr>
          <a:xfrm>
            <a:off x="6402255" y="1298029"/>
            <a:ext cx="16821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H" sz="28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2015</a:t>
            </a:r>
            <a:endParaRPr sz="2800" b="1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5077005" y="1734507"/>
            <a:ext cx="4332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Lancement du Léman </a:t>
            </a:r>
            <a:endParaRPr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6236955" y="2599837"/>
            <a:ext cx="20127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H" sz="28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fr" sz="28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fr-CH" sz="28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fr" sz="28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0’000</a:t>
            </a:r>
            <a:endParaRPr sz="2800" b="1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4917255" y="3042035"/>
            <a:ext cx="46521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Lémans</a:t>
            </a:r>
            <a:r>
              <a:rPr lang="fr-CH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circulation </a:t>
            </a:r>
            <a:endParaRPr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6236955" y="3929668"/>
            <a:ext cx="20127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H" sz="2800" b="1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+550 </a:t>
            </a:r>
            <a:endParaRPr sz="2800" b="1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20"/>
          <p:cNvSpPr txBox="1"/>
          <p:nvPr/>
        </p:nvSpPr>
        <p:spPr>
          <a:xfrm>
            <a:off x="5457255" y="4446206"/>
            <a:ext cx="35721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Professionnels utilisant le Léman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dirty="0">
                <a:latin typeface="Roboto"/>
                <a:ea typeface="Roboto"/>
                <a:cs typeface="Roboto"/>
                <a:sym typeface="Roboto"/>
              </a:rPr>
              <a:t>(entreprises / commerces)</a:t>
            </a:r>
            <a:endParaRPr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image1.png" descr="logo_texte_pantoneC_Leman.png"/>
          <p:cNvPicPr>
            <a:picLocks noChangeAspect="1"/>
          </p:cNvPicPr>
          <p:nvPr/>
        </p:nvPicPr>
        <p:blipFill rotWithShape="1">
          <a:blip r:embed="rId3"/>
          <a:srcRect r="64748"/>
          <a:stretch/>
        </p:blipFill>
        <p:spPr>
          <a:xfrm>
            <a:off x="8584610" y="63021"/>
            <a:ext cx="469494" cy="4735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98;p21"/>
          <p:cNvSpPr txBox="1"/>
          <p:nvPr/>
        </p:nvSpPr>
        <p:spPr>
          <a:xfrm>
            <a:off x="150247" y="870770"/>
            <a:ext cx="5320406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H" sz="24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Le Léman, c’est quoi ? </a:t>
            </a:r>
            <a:endParaRPr sz="2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81" y="1945561"/>
            <a:ext cx="1253394" cy="2606265"/>
          </a:xfrm>
          <a:prstGeom prst="rect">
            <a:avLst/>
          </a:prstGeom>
        </p:spPr>
      </p:pic>
      <p:pic>
        <p:nvPicPr>
          <p:cNvPr id="14" name="Picture 13" descr="Billets v2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0" y="2599837"/>
            <a:ext cx="2748208" cy="1281120"/>
          </a:xfrm>
          <a:prstGeom prst="rect">
            <a:avLst/>
          </a:prstGeom>
        </p:spPr>
      </p:pic>
      <p:sp>
        <p:nvSpPr>
          <p:cNvPr id="15" name="Google Shape;209;p27"/>
          <p:cNvSpPr txBox="1"/>
          <p:nvPr/>
        </p:nvSpPr>
        <p:spPr>
          <a:xfrm>
            <a:off x="159907" y="1376995"/>
            <a:ext cx="6405896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  <a:buSzPts val="1800"/>
            </a:pPr>
            <a:r>
              <a:rPr lang="fr-FR" sz="1600" dirty="0">
                <a:solidFill>
                  <a:srgbClr val="20C4FE"/>
                </a:solidFill>
                <a:latin typeface="Roboto"/>
                <a:ea typeface="Roboto"/>
                <a:cs typeface="Roboto"/>
              </a:rPr>
              <a:t>Une monnaie locale &amp; complémentaire, indexée sur le franc Suisse</a:t>
            </a:r>
          </a:p>
          <a:p>
            <a:pPr>
              <a:spcBef>
                <a:spcPts val="600"/>
              </a:spcBef>
              <a:buSzPts val="1800"/>
            </a:pPr>
            <a:r>
              <a:rPr lang="fr-CH" sz="1800" b="0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8" y="4141786"/>
            <a:ext cx="1095644" cy="2499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884274" y="1625760"/>
            <a:ext cx="3410324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H" b="1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EFFET MULTIPLICATEUR LOCAL </a:t>
            </a:r>
            <a:r>
              <a:rPr lang="fr-CH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– Circulation plus rapide, activité économique plus importante </a:t>
            </a:r>
            <a:endParaRPr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958221" y="1625760"/>
            <a:ext cx="3291927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H" b="1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DEVELOPPEMENT ECONOMIQUE </a:t>
            </a:r>
            <a:r>
              <a:rPr lang="fr-CH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– Nouvelle clientèle pour les PME, mise en relation avec de nouveaux fournisseurs </a:t>
            </a:r>
            <a:endParaRPr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884274" y="3225960"/>
            <a:ext cx="3410324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H" b="1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EMPREINTE ECOLOGIQUE </a:t>
            </a:r>
            <a:r>
              <a:rPr lang="fr-CH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– Incitation à consommer local, création de circuits courts  </a:t>
            </a:r>
            <a:endParaRPr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4958221" y="3225960"/>
            <a:ext cx="3291927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H" b="1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RESILIENCE ECONOMIQUE </a:t>
            </a:r>
            <a:r>
              <a:rPr lang="fr-CH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– Capacité à résister &amp; surmonter rapidement aux perturbations économiques </a:t>
            </a:r>
            <a:endParaRPr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725875" y="1835734"/>
            <a:ext cx="158400" cy="158400"/>
          </a:xfrm>
          <a:prstGeom prst="rect">
            <a:avLst/>
          </a:prstGeom>
          <a:solidFill>
            <a:srgbClr val="20C4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highlight>
                  <a:srgbClr val="20C4FE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highlight>
                <a:srgbClr val="20C4F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4799823" y="1835734"/>
            <a:ext cx="158400" cy="158400"/>
          </a:xfrm>
          <a:prstGeom prst="rect">
            <a:avLst/>
          </a:prstGeom>
          <a:solidFill>
            <a:srgbClr val="20C4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highlight>
                  <a:srgbClr val="20C4FE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highlight>
                <a:srgbClr val="20C4F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725875" y="3445459"/>
            <a:ext cx="158400" cy="158400"/>
          </a:xfrm>
          <a:prstGeom prst="rect">
            <a:avLst/>
          </a:prstGeom>
          <a:solidFill>
            <a:srgbClr val="20C4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highlight>
                  <a:srgbClr val="20C4FE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highlight>
                <a:srgbClr val="20C4F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4799823" y="3445459"/>
            <a:ext cx="158400" cy="158400"/>
          </a:xfrm>
          <a:prstGeom prst="rect">
            <a:avLst/>
          </a:prstGeom>
          <a:solidFill>
            <a:srgbClr val="20C4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highlight>
                  <a:srgbClr val="20C4FE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highlight>
                <a:srgbClr val="20C4F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1.png" descr="logo_texte_pantoneC_Leman.png"/>
          <p:cNvPicPr>
            <a:picLocks noChangeAspect="1"/>
          </p:cNvPicPr>
          <p:nvPr/>
        </p:nvPicPr>
        <p:blipFill rotWithShape="1">
          <a:blip r:embed="rId3"/>
          <a:srcRect r="64748"/>
          <a:stretch/>
        </p:blipFill>
        <p:spPr>
          <a:xfrm>
            <a:off x="8584610" y="63021"/>
            <a:ext cx="469494" cy="4735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Google Shape;98;p21"/>
          <p:cNvSpPr txBox="1"/>
          <p:nvPr/>
        </p:nvSpPr>
        <p:spPr>
          <a:xfrm>
            <a:off x="150247" y="870770"/>
            <a:ext cx="5604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H" sz="24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Et ca sert à quoi ? </a:t>
            </a:r>
            <a:endParaRPr sz="2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logo_texte_pantoneC_Leman.png"/>
          <p:cNvPicPr>
            <a:picLocks noChangeAspect="1"/>
          </p:cNvPicPr>
          <p:nvPr/>
        </p:nvPicPr>
        <p:blipFill rotWithShape="1">
          <a:blip r:embed="rId3"/>
          <a:srcRect r="64748"/>
          <a:stretch/>
        </p:blipFill>
        <p:spPr>
          <a:xfrm>
            <a:off x="8584610" y="63021"/>
            <a:ext cx="469494" cy="4735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98;p21"/>
          <p:cNvSpPr txBox="1"/>
          <p:nvPr/>
        </p:nvSpPr>
        <p:spPr>
          <a:xfrm>
            <a:off x="150247" y="870770"/>
            <a:ext cx="5320406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H" sz="24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Le rôle de la Commission </a:t>
            </a:r>
            <a:endParaRPr sz="2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Google Shape;209;p27"/>
          <p:cNvSpPr txBox="1"/>
          <p:nvPr/>
        </p:nvSpPr>
        <p:spPr>
          <a:xfrm>
            <a:off x="159906" y="1355479"/>
            <a:ext cx="8424703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  <a:buSzPts val="1800"/>
            </a:pPr>
            <a:r>
              <a:rPr lang="fr-CH" sz="1600" dirty="0">
                <a:solidFill>
                  <a:srgbClr val="20C4FE"/>
                </a:solidFill>
                <a:latin typeface="Roboto"/>
                <a:ea typeface="Roboto"/>
                <a:cs typeface="Roboto"/>
              </a:rPr>
              <a:t>Un partenariat JCI / Monnaie Léman pour promouvoir &amp; développer l’utilisation du Léman dans la région Lausannoise  </a:t>
            </a:r>
            <a:endParaRPr sz="16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8312" y="2147180"/>
            <a:ext cx="8218488" cy="2635177"/>
            <a:chOff x="536305" y="1156624"/>
            <a:chExt cx="7460539" cy="3335389"/>
          </a:xfrm>
        </p:grpSpPr>
        <p:grpSp>
          <p:nvGrpSpPr>
            <p:cNvPr id="16" name="Group 15"/>
            <p:cNvGrpSpPr/>
            <p:nvPr/>
          </p:nvGrpSpPr>
          <p:grpSpPr>
            <a:xfrm>
              <a:off x="536305" y="1156624"/>
              <a:ext cx="2353754" cy="3335389"/>
              <a:chOff x="536305" y="1390536"/>
              <a:chExt cx="1981200" cy="3335389"/>
            </a:xfrm>
          </p:grpSpPr>
          <p:sp>
            <p:nvSpPr>
              <p:cNvPr id="23" name="Google Shape;535;p72"/>
              <p:cNvSpPr txBox="1"/>
              <p:nvPr/>
            </p:nvSpPr>
            <p:spPr>
              <a:xfrm>
                <a:off x="536305" y="1390536"/>
                <a:ext cx="1981200" cy="577200"/>
              </a:xfrm>
              <a:prstGeom prst="rect">
                <a:avLst/>
              </a:prstGeom>
              <a:solidFill>
                <a:srgbClr val="0097D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H" b="1" dirty="0">
                    <a:solidFill>
                      <a:schemeClr val="bg1"/>
                    </a:solidFill>
                    <a:latin typeface="Roboto"/>
                    <a:ea typeface="Roboto"/>
                    <a:cs typeface="Roboto"/>
                  </a:rPr>
                  <a:t>COMMUNAUTE</a:t>
                </a:r>
                <a:endParaRPr b="1" dirty="0">
                  <a:solidFill>
                    <a:schemeClr val="bg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4" name="Google Shape;538;p72"/>
              <p:cNvSpPr txBox="1"/>
              <p:nvPr/>
            </p:nvSpPr>
            <p:spPr>
              <a:xfrm>
                <a:off x="536305" y="2055567"/>
                <a:ext cx="1981200" cy="267035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Groupe local </a:t>
                </a: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endParaRPr lang="fr-CH" sz="1200" kern="1200" dirty="0">
                  <a:solidFill>
                    <a:srgbClr val="002776"/>
                  </a:solidFill>
                  <a:latin typeface="Arial" charset="0"/>
                  <a:ea typeface="MS PGothic" charset="-128"/>
                  <a:cs typeface=""/>
                  <a:sym typeface="Roboto"/>
                </a:endParaRP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Partenariats (</a:t>
                </a:r>
                <a:r>
                  <a:rPr lang="fr-CH" sz="1200" dirty="0" err="1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OLMs</a:t>
                </a: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, EPFL/UNIL, CVCI, Club des 40, FER, Festivals</a:t>
                </a:r>
                <a:r>
                  <a:rPr lang="is-IS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…) </a:t>
                </a:r>
                <a:endParaRPr lang="fr-CH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endParaRPr lang="fr-CH" sz="1200" kern="1200" dirty="0">
                  <a:solidFill>
                    <a:srgbClr val="002776"/>
                  </a:solidFill>
                  <a:latin typeface="Arial" charset="0"/>
                  <a:ea typeface="MS PGothic" charset="-128"/>
                  <a:cs typeface=""/>
                  <a:sym typeface="Roboto"/>
                </a:endParaRP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Relation médias / Présence médiatique  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89698" y="1156624"/>
              <a:ext cx="2353754" cy="3335389"/>
              <a:chOff x="536305" y="1390536"/>
              <a:chExt cx="1981200" cy="3335389"/>
            </a:xfrm>
          </p:grpSpPr>
          <p:sp>
            <p:nvSpPr>
              <p:cNvPr id="21" name="Google Shape;535;p72"/>
              <p:cNvSpPr txBox="1"/>
              <p:nvPr/>
            </p:nvSpPr>
            <p:spPr>
              <a:xfrm>
                <a:off x="536305" y="1390536"/>
                <a:ext cx="1981200" cy="577200"/>
              </a:xfrm>
              <a:prstGeom prst="rect">
                <a:avLst/>
              </a:prstGeom>
              <a:solidFill>
                <a:srgbClr val="0097D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H" b="1" dirty="0">
                    <a:solidFill>
                      <a:schemeClr val="bg1"/>
                    </a:solidFill>
                    <a:latin typeface="Roboto"/>
                    <a:ea typeface="Roboto"/>
                    <a:cs typeface="Roboto"/>
                  </a:rPr>
                  <a:t>PME </a:t>
                </a:r>
                <a:endParaRPr b="1" dirty="0">
                  <a:solidFill>
                    <a:schemeClr val="bg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2" name="Google Shape;538;p72"/>
              <p:cNvSpPr txBox="1"/>
              <p:nvPr/>
            </p:nvSpPr>
            <p:spPr>
              <a:xfrm>
                <a:off x="536305" y="2055567"/>
                <a:ext cx="1981200" cy="267035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Réseau de bureau de change  </a:t>
                </a: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endParaRPr lang="fr-CH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Réseau de PME utilisant le Léman</a:t>
                </a: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endParaRPr lang="fr-CH" sz="1200" kern="1200" dirty="0">
                  <a:solidFill>
                    <a:srgbClr val="002776"/>
                  </a:solidFill>
                  <a:latin typeface="Arial" charset="0"/>
                  <a:ea typeface="MS PGothic" charset="-128"/>
                  <a:cs typeface=""/>
                  <a:sym typeface="Roboto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643090" y="1156624"/>
              <a:ext cx="2353754" cy="3335389"/>
              <a:chOff x="536305" y="1390536"/>
              <a:chExt cx="1981200" cy="3335389"/>
            </a:xfrm>
          </p:grpSpPr>
          <p:sp>
            <p:nvSpPr>
              <p:cNvPr id="19" name="Google Shape;535;p72"/>
              <p:cNvSpPr txBox="1"/>
              <p:nvPr/>
            </p:nvSpPr>
            <p:spPr>
              <a:xfrm>
                <a:off x="536305" y="1390536"/>
                <a:ext cx="1981200" cy="577200"/>
              </a:xfrm>
              <a:prstGeom prst="rect">
                <a:avLst/>
              </a:prstGeom>
              <a:solidFill>
                <a:srgbClr val="0097D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H" b="1" dirty="0">
                    <a:solidFill>
                      <a:schemeClr val="bg1"/>
                    </a:solidFill>
                    <a:latin typeface="Roboto"/>
                    <a:ea typeface="Roboto"/>
                    <a:cs typeface="Roboto"/>
                  </a:rPr>
                  <a:t>COLLECTIVITES PUBLIQUES</a:t>
                </a:r>
                <a:endParaRPr b="1" dirty="0">
                  <a:solidFill>
                    <a:schemeClr val="bg1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0" name="Google Shape;538;p72"/>
              <p:cNvSpPr txBox="1"/>
              <p:nvPr/>
            </p:nvSpPr>
            <p:spPr>
              <a:xfrm>
                <a:off x="536305" y="2055567"/>
                <a:ext cx="1981200" cy="267035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Le Léman comme moyen de paiement </a:t>
                </a: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endParaRPr lang="fr-CH" sz="1200" kern="1200" dirty="0">
                  <a:solidFill>
                    <a:srgbClr val="002776"/>
                  </a:solidFill>
                  <a:latin typeface="Arial" charset="0"/>
                  <a:ea typeface="MS PGothic" charset="-128"/>
                  <a:cs typeface=""/>
                  <a:sym typeface="Roboto"/>
                </a:endParaRP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Mandats / promotion du Léman</a:t>
                </a: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endParaRPr lang="fr-CH" sz="1200" kern="1200" dirty="0">
                  <a:solidFill>
                    <a:srgbClr val="002776"/>
                  </a:solidFill>
                  <a:latin typeface="Arial" charset="0"/>
                  <a:ea typeface="MS PGothic" charset="-128"/>
                  <a:cs typeface=""/>
                  <a:sym typeface="Roboto"/>
                </a:endParaRPr>
              </a:p>
              <a:p>
                <a:pPr marL="171450" indent="-171450">
                  <a:lnSpc>
                    <a:spcPct val="115000"/>
                  </a:lnSpc>
                  <a:buFont typeface="Arial" charset="0"/>
                  <a:buChar char="•"/>
                </a:pPr>
                <a:r>
                  <a:rPr lang="fr-CH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Soutien administratif &amp; logistique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07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1009450" y="2011905"/>
            <a:ext cx="2296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is-IS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Relations avec OLM romandes</a:t>
            </a:r>
          </a:p>
          <a:p>
            <a:pPr marL="171450" lvl="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is-IS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Relations avec les partenaires  </a:t>
            </a:r>
          </a:p>
          <a:p>
            <a:pPr marL="17145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Accès au réseau Monnaie Léman  </a:t>
            </a:r>
            <a:endParaRPr lang="fr-FR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423750" y="2011905"/>
            <a:ext cx="2296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Lien direct avec la mission JCI </a:t>
            </a:r>
          </a:p>
          <a:p>
            <a:pPr marL="171450" lvl="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Une cause « high profile » </a:t>
            </a:r>
          </a:p>
          <a:p>
            <a:pPr marL="171450" lvl="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Le </a:t>
            </a:r>
            <a:r>
              <a:rPr lang="fr-CH" dirty="0" err="1">
                <a:solidFill>
                  <a:srgbClr val="434343"/>
                </a:solidFill>
                <a:latin typeface="Roboto"/>
                <a:ea typeface="Roboto"/>
                <a:cs typeface="Roboto"/>
              </a:rPr>
              <a:t>blockchain</a:t>
            </a: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, un sujet d’actualité</a:t>
            </a:r>
          </a:p>
        </p:txBody>
      </p:sp>
      <p:sp>
        <p:nvSpPr>
          <p:cNvPr id="190" name="Google Shape;190;p25"/>
          <p:cNvSpPr txBox="1"/>
          <p:nvPr/>
        </p:nvSpPr>
        <p:spPr>
          <a:xfrm>
            <a:off x="5838051" y="2011905"/>
            <a:ext cx="2296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Des volontaires pour faire avancer la cause </a:t>
            </a:r>
          </a:p>
          <a:p>
            <a:pPr marL="17145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Une représentation Lausannoise </a:t>
            </a:r>
          </a:p>
          <a:p>
            <a:pPr marL="171450" indent="-171450">
              <a:spcBef>
                <a:spcPts val="600"/>
              </a:spcBef>
              <a:buSzPts val="1200"/>
              <a:buFont typeface="Arial" charset="0"/>
              <a:buChar char="•"/>
            </a:pPr>
            <a:r>
              <a:rPr lang="is-IS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Accès au réseau JCI - </a:t>
            </a:r>
            <a:r>
              <a:rPr lang="fr-CH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Jeunesse &amp; entreprenariat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is-IS" kern="1200" dirty="0">
              <a:solidFill>
                <a:srgbClr val="002776"/>
              </a:solidFill>
              <a:ea typeface="MS PGothic" charset="-128"/>
              <a:cs typeface="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159907" y="951320"/>
            <a:ext cx="7018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H" sz="24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Bénéfices    </a:t>
            </a:r>
            <a:endParaRPr sz="2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009450" y="1521791"/>
            <a:ext cx="22965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1" i="0" u="none" strike="noStrike" cap="none" dirty="0">
                <a:solidFill>
                  <a:srgbClr val="20C4FE"/>
                </a:solidFill>
                <a:latin typeface="Roboto Light"/>
                <a:ea typeface="Roboto Light"/>
                <a:cs typeface="Roboto Light"/>
                <a:sym typeface="Roboto Light"/>
              </a:rPr>
              <a:t>Pour la Commission </a:t>
            </a:r>
            <a:endParaRPr sz="1800" b="1" i="0" u="none" strike="noStrike" cap="none" dirty="0">
              <a:solidFill>
                <a:srgbClr val="20C4F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3424650" y="1521791"/>
            <a:ext cx="22965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1" i="0" u="none" strike="noStrike" cap="none" dirty="0">
                <a:solidFill>
                  <a:srgbClr val="20C4FE"/>
                </a:solidFill>
                <a:latin typeface="Roboto Light"/>
                <a:ea typeface="Roboto Light"/>
                <a:cs typeface="Roboto Light"/>
                <a:sym typeface="Roboto Light"/>
              </a:rPr>
              <a:t>Pour la JCI </a:t>
            </a:r>
            <a:endParaRPr sz="1800" b="1" i="0" u="none" strike="noStrike" cap="none" dirty="0">
              <a:solidFill>
                <a:srgbClr val="20C4F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5839850" y="1521791"/>
            <a:ext cx="2637176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1" i="0" u="none" strike="noStrike" cap="none">
                <a:solidFill>
                  <a:srgbClr val="20C4FE"/>
                </a:solidFill>
                <a:latin typeface="Roboto Light"/>
                <a:ea typeface="Roboto Light"/>
                <a:cs typeface="Roboto Light"/>
                <a:sym typeface="Roboto Light"/>
              </a:rPr>
              <a:t>Pour la Monnaie </a:t>
            </a:r>
            <a:r>
              <a:rPr lang="fr-CH" sz="1800" b="1" i="0" u="none" strike="noStrike" cap="none" dirty="0">
                <a:solidFill>
                  <a:srgbClr val="20C4FE"/>
                </a:solidFill>
                <a:latin typeface="Roboto Light"/>
                <a:ea typeface="Roboto Light"/>
                <a:cs typeface="Roboto Light"/>
                <a:sym typeface="Roboto Light"/>
              </a:rPr>
              <a:t>Léman </a:t>
            </a:r>
            <a:endParaRPr sz="1800" b="1" i="0" u="none" strike="noStrike" cap="none" dirty="0">
              <a:solidFill>
                <a:srgbClr val="20C4F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" name="image1.png" descr="logo_texte_pantoneC_Leman.png"/>
          <p:cNvPicPr>
            <a:picLocks noChangeAspect="1"/>
          </p:cNvPicPr>
          <p:nvPr/>
        </p:nvPicPr>
        <p:blipFill rotWithShape="1">
          <a:blip r:embed="rId3"/>
          <a:srcRect r="64748"/>
          <a:stretch/>
        </p:blipFill>
        <p:spPr>
          <a:xfrm>
            <a:off x="8584610" y="63021"/>
            <a:ext cx="469494" cy="473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/>
        </p:nvSpPr>
        <p:spPr>
          <a:xfrm>
            <a:off x="167927" y="992575"/>
            <a:ext cx="5048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H" sz="24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Rejoignez Nous !  </a:t>
            </a:r>
            <a:endParaRPr sz="2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169175" y="2012975"/>
            <a:ext cx="466052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200000"/>
              </a:lnSpc>
              <a:buSzPts val="1200"/>
              <a:buFont typeface="Wingdings" charset="2"/>
              <a:buChar char="ü"/>
            </a:pPr>
            <a:r>
              <a:rPr lang="is-IS" sz="12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Acteur direct du circuit économique local </a:t>
            </a:r>
            <a:endParaRPr lang="fr-CH" sz="12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indent="-171450" algn="just">
              <a:lnSpc>
                <a:spcPct val="200000"/>
              </a:lnSpc>
              <a:buSzPts val="1200"/>
              <a:buFont typeface="Wingdings" charset="2"/>
              <a:buChar char="ü"/>
            </a:pPr>
            <a:r>
              <a:rPr lang="fr-CH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Opportunité d’apprendre &amp; de </a:t>
            </a:r>
            <a:r>
              <a:rPr lang="fr-CH" sz="12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networker</a:t>
            </a:r>
            <a:r>
              <a:rPr lang="fr-CH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171450" indent="-171450" algn="just">
              <a:lnSpc>
                <a:spcPct val="200000"/>
              </a:lnSpc>
              <a:buSzPts val="1200"/>
              <a:buFont typeface="Wingdings" charset="2"/>
              <a:buChar char="ü"/>
            </a:pPr>
            <a:r>
              <a:rPr lang="fr-CH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Une cause visible &amp; durable</a:t>
            </a:r>
          </a:p>
        </p:txBody>
      </p:sp>
      <p:sp>
        <p:nvSpPr>
          <p:cNvPr id="209" name="Google Shape;209;p27"/>
          <p:cNvSpPr txBox="1"/>
          <p:nvPr/>
        </p:nvSpPr>
        <p:spPr>
          <a:xfrm>
            <a:off x="157763" y="1570550"/>
            <a:ext cx="33666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H" sz="1800" b="0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En bref</a:t>
            </a:r>
            <a:r>
              <a:rPr lang="is-IS" sz="1800" b="0" i="0" u="none" strike="noStrike" cap="none" dirty="0">
                <a:solidFill>
                  <a:srgbClr val="20C4FE"/>
                </a:solidFill>
                <a:latin typeface="Roboto"/>
                <a:ea typeface="Roboto"/>
                <a:cs typeface="Roboto"/>
                <a:sym typeface="Roboto"/>
              </a:rPr>
              <a:t>… </a:t>
            </a:r>
            <a:endParaRPr sz="1800" b="0" i="0" u="none" strike="noStrike" cap="none" dirty="0">
              <a:solidFill>
                <a:srgbClr val="20C4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12350"/>
          <a:stretch/>
        </p:blipFill>
        <p:spPr>
          <a:xfrm>
            <a:off x="4889634" y="11630"/>
            <a:ext cx="4254366" cy="5112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27" y="4105562"/>
            <a:ext cx="4277713" cy="974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280</Words>
  <Application>Microsoft Macintosh PowerPoint</Application>
  <PresentationFormat>On-screen Show (16:9)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</vt:lpstr>
      <vt:lpstr>Roboto Light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Helip, JB</cp:lastModifiedBy>
  <cp:revision>50</cp:revision>
  <cp:lastPrinted>2018-11-22T16:31:01Z</cp:lastPrinted>
  <dcterms:modified xsi:type="dcterms:W3CDTF">2019-08-31T09:04:27Z</dcterms:modified>
</cp:coreProperties>
</file>